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5"/>
  </p:notesMasterIdLst>
  <p:sldIdLst>
    <p:sldId id="256" r:id="rId2"/>
    <p:sldId id="258" r:id="rId3"/>
    <p:sldId id="261" r:id="rId4"/>
    <p:sldId id="260" r:id="rId5"/>
    <p:sldId id="262" r:id="rId6"/>
    <p:sldId id="264" r:id="rId7"/>
    <p:sldId id="263" r:id="rId8"/>
    <p:sldId id="257" r:id="rId9"/>
    <p:sldId id="266" r:id="rId10"/>
    <p:sldId id="265" r:id="rId11"/>
    <p:sldId id="259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FF0066"/>
    <a:srgbClr val="FFFF00"/>
    <a:srgbClr val="F4B183"/>
    <a:srgbClr val="179387"/>
    <a:srgbClr val="6E7ED9"/>
    <a:srgbClr val="359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054C78-4CB3-4849-841F-C38F717C03BF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1950D-252E-4BF1-A6A2-5C2AAD7C96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530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1950D-252E-4BF1-A6A2-5C2AAD7C964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129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1950D-252E-4BF1-A6A2-5C2AAD7C964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014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286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262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783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33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46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21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974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416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37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196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34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3E270-7B46-4652-A463-24503F8F9511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DB81E-1E44-4202-8DA1-29F8F89B31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918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.rocks/glossary/natural-feature-tracking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457200" y="840260"/>
            <a:ext cx="3361038" cy="599303"/>
          </a:xfrm>
        </p:spPr>
        <p:txBody>
          <a:bodyPr/>
          <a:lstStyle/>
          <a:p>
            <a:r>
              <a:rPr lang="ko-KR" altLang="en-US" dirty="0" smtClean="0"/>
              <a:t>의존성 그래프</a:t>
            </a:r>
            <a:endParaRPr lang="ko-KR" altLang="en-US" dirty="0"/>
          </a:p>
        </p:txBody>
      </p:sp>
      <p:pic>
        <p:nvPicPr>
          <p:cNvPr id="10" name="내용 개체 틀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802" y="165013"/>
            <a:ext cx="8497330" cy="6243439"/>
          </a:xfrm>
          <a:prstGeom prst="rect">
            <a:avLst/>
          </a:prstGeom>
        </p:spPr>
      </p:pic>
      <p:sp>
        <p:nvSpPr>
          <p:cNvPr id="6" name="텍스트 개체 틀 5"/>
          <p:cNvSpPr>
            <a:spLocks noGrp="1"/>
          </p:cNvSpPr>
          <p:nvPr>
            <p:ph type="body" sz="half" idx="2"/>
          </p:nvPr>
        </p:nvSpPr>
        <p:spPr>
          <a:xfrm>
            <a:off x="257695" y="1643450"/>
            <a:ext cx="4106487" cy="464162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err="1" smtClean="0"/>
              <a:t>ARCore</a:t>
            </a:r>
            <a:r>
              <a:rPr lang="en-US" altLang="ko-KR" sz="2000" dirty="0" smtClean="0"/>
              <a:t>, AR Kit</a:t>
            </a:r>
            <a:r>
              <a:rPr lang="ko-KR" altLang="en-US" sz="2000" dirty="0" smtClean="0"/>
              <a:t>기반의 </a:t>
            </a:r>
            <a:r>
              <a:rPr lang="en-US" altLang="ko-KR" sz="2000" dirty="0"/>
              <a:t/>
            </a:r>
            <a:br>
              <a:rPr lang="en-US" altLang="ko-KR" sz="2000" dirty="0"/>
            </a:br>
            <a:r>
              <a:rPr lang="en-US" altLang="ko-KR" sz="2000" dirty="0" smtClean="0"/>
              <a:t>AR </a:t>
            </a:r>
            <a:r>
              <a:rPr lang="ko-KR" altLang="en-US" sz="2000" dirty="0" smtClean="0"/>
              <a:t>라이브러리와 달리</a:t>
            </a:r>
            <a:r>
              <a:rPr lang="en-US" altLang="ko-KR" sz="2000" dirty="0" smtClean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웹표준을</a:t>
            </a:r>
            <a:r>
              <a:rPr lang="ko-KR" altLang="en-US" sz="2000" dirty="0" smtClean="0"/>
              <a:t> 구현하고 있는 브라우저의 </a:t>
            </a:r>
            <a:r>
              <a:rPr lang="en-US" altLang="ko-KR" sz="2000" dirty="0" smtClean="0"/>
              <a:t>API</a:t>
            </a:r>
            <a:r>
              <a:rPr lang="ko-KR" altLang="en-US" sz="2000" dirty="0" smtClean="0"/>
              <a:t>를 활용 하기 </a:t>
            </a:r>
            <a:r>
              <a:rPr lang="ko-KR" altLang="en-US" sz="2000" dirty="0"/>
              <a:t>때</a:t>
            </a:r>
            <a:r>
              <a:rPr lang="ko-KR" altLang="en-US" sz="2000" dirty="0" smtClean="0"/>
              <a:t>문에 각 플랫폼의 </a:t>
            </a:r>
            <a:r>
              <a:rPr lang="en-US" altLang="ko-KR" sz="2000" dirty="0" smtClean="0"/>
              <a:t>API </a:t>
            </a:r>
            <a:r>
              <a:rPr lang="ko-KR" altLang="en-US" sz="2000" dirty="0" smtClean="0"/>
              <a:t>버전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업데이트에 대응하기 쉽고 이론상 모든 플랫폼에서 동일한 구현을 기대할 수 있다</a:t>
            </a:r>
            <a:r>
              <a:rPr lang="en-US" altLang="ko-KR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어플리케이션 수준에서 라이브러리 의존성이 없기 때문에 각 플랫폼 별 의존성 관리 역시 불필요하다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477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6528262" y="2645136"/>
            <a:ext cx="5059682" cy="889462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ar.js</a:t>
            </a:r>
            <a:r>
              <a:rPr lang="ko-KR" altLang="en-US" sz="2400" dirty="0" smtClean="0"/>
              <a:t>를 </a:t>
            </a:r>
            <a:r>
              <a:rPr lang="en-US" altLang="ko-KR" sz="2400" dirty="0" smtClean="0"/>
              <a:t>webcam </a:t>
            </a:r>
            <a:r>
              <a:rPr lang="ko-KR" altLang="en-US" sz="2400" dirty="0" smtClean="0"/>
              <a:t>기반의 설정으로 불러오고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마우스가 길이 </a:t>
            </a:r>
            <a:r>
              <a:rPr lang="en-US" altLang="ko-KR" sz="2400" dirty="0" smtClean="0"/>
              <a:t>50000</a:t>
            </a:r>
            <a:r>
              <a:rPr lang="ko-KR" altLang="en-US" sz="2400" dirty="0" smtClean="0"/>
              <a:t>의 가상 직선을 </a:t>
            </a:r>
            <a:r>
              <a:rPr lang="en-US" altLang="ko-KR" sz="2400" dirty="0" smtClean="0"/>
              <a:t>casting </a:t>
            </a:r>
            <a:r>
              <a:rPr lang="ko-KR" altLang="en-US" sz="2400" dirty="0" smtClean="0"/>
              <a:t>하게 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이 직선과의 교차 여부로 </a:t>
            </a:r>
            <a:r>
              <a:rPr lang="ko-KR" altLang="en-US" sz="2400" dirty="0" err="1" smtClean="0"/>
              <a:t>엔티티와의</a:t>
            </a:r>
            <a:r>
              <a:rPr lang="ko-KR" altLang="en-US" sz="2400" dirty="0" smtClean="0"/>
              <a:t> 상호작용을 감지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2" name="내용 개체 틀 1"/>
          <p:cNvSpPr>
            <a:spLocks noGrp="1"/>
          </p:cNvSpPr>
          <p:nvPr>
            <p:ph sz="half" idx="2"/>
          </p:nvPr>
        </p:nvSpPr>
        <p:spPr>
          <a:xfrm>
            <a:off x="448890" y="641465"/>
            <a:ext cx="6648796" cy="5786265"/>
          </a:xfrm>
        </p:spPr>
        <p:txBody>
          <a:bodyPr>
            <a:normAutofit fontScale="70000" lnSpcReduction="20000"/>
          </a:bodyPr>
          <a:lstStyle/>
          <a:p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&lt;script&gt;</a:t>
            </a:r>
            <a:b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lang="ko-KR" altLang="ko-KR" dirty="0">
                <a:solidFill>
                  <a:srgbClr val="C77DBB"/>
                </a:solidFill>
                <a:latin typeface="Arial Unicode MS" panose="020B0604020202020204" pitchFamily="50" charset="-127"/>
                <a:ea typeface="JetBrains Mono"/>
              </a:rPr>
              <a:t>AFRAME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.</a:t>
            </a:r>
            <a:r>
              <a:rPr lang="ko-KR" altLang="ko-KR" dirty="0">
                <a:solidFill>
                  <a:srgbClr val="56A8F5"/>
                </a:solidFill>
                <a:latin typeface="Arial Unicode MS" panose="020B0604020202020204" pitchFamily="50" charset="-127"/>
                <a:ea typeface="JetBrains Mono"/>
              </a:rPr>
              <a:t>registerComponent</a:t>
            </a:r>
            <a:r>
              <a:rPr lang="ko-KR" altLang="ko-KR" dirty="0">
                <a:solidFill>
                  <a:srgbClr val="E8BA36"/>
                </a:solidFill>
                <a:latin typeface="Arial Unicode MS" panose="020B0604020202020204" pitchFamily="50" charset="-127"/>
                <a:ea typeface="JetBrains Mono"/>
              </a:rPr>
              <a:t>(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'clicker＇</a:t>
            </a:r>
            <a:r>
              <a:rPr lang="ko-KR" altLang="ko-KR" dirty="0" smtClean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, </a:t>
            </a:r>
            <a:r>
              <a:rPr lang="ko-KR" altLang="ko-KR" dirty="0">
                <a:solidFill>
                  <a:srgbClr val="E8BA36"/>
                </a:solidFill>
                <a:latin typeface="Arial Unicode MS" panose="020B0604020202020204" pitchFamily="50" charset="-127"/>
                <a:ea typeface="JetBrains Mono"/>
              </a:rPr>
              <a:t>{</a:t>
            </a:r>
            <a:br>
              <a:rPr lang="ko-KR" altLang="ko-KR" dirty="0">
                <a:solidFill>
                  <a:srgbClr val="E8BA36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E8BA36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56A8F5"/>
                </a:solidFill>
                <a:latin typeface="Arial Unicode MS" panose="020B0604020202020204" pitchFamily="50" charset="-127"/>
                <a:ea typeface="JetBrains Mono"/>
              </a:rPr>
              <a:t>init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: </a:t>
            </a:r>
            <a:r>
              <a:rPr lang="ko-KR" altLang="ko-KR" dirty="0">
                <a:solidFill>
                  <a:srgbClr val="CF8E6D"/>
                </a:solidFill>
                <a:latin typeface="Arial Unicode MS" panose="020B0604020202020204" pitchFamily="50" charset="-127"/>
                <a:ea typeface="JetBrains Mono"/>
              </a:rPr>
              <a:t>function </a:t>
            </a: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lang="ko-KR" altLang="ko-KR" dirty="0">
                <a:solidFill>
                  <a:srgbClr val="CF8E6D"/>
                </a:solidFill>
                <a:latin typeface="Arial Unicode MS" panose="020B0604020202020204" pitchFamily="50" charset="-127"/>
                <a:ea typeface="JetBrains Mono"/>
              </a:rPr>
              <a:t>this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.</a:t>
            </a:r>
            <a:r>
              <a:rPr lang="ko-KR" altLang="ko-KR" dirty="0">
                <a:solidFill>
                  <a:srgbClr val="C77DBB"/>
                </a:solidFill>
                <a:latin typeface="Arial Unicode MS" panose="020B0604020202020204" pitchFamily="50" charset="-127"/>
                <a:ea typeface="JetBrains Mono"/>
              </a:rPr>
              <a:t>el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.</a:t>
            </a:r>
            <a:r>
              <a:rPr lang="ko-KR" altLang="ko-KR" dirty="0">
                <a:solidFill>
                  <a:srgbClr val="56A8F5"/>
                </a:solidFill>
                <a:latin typeface="Arial Unicode MS" panose="020B0604020202020204" pitchFamily="50" charset="-127"/>
                <a:ea typeface="JetBrains Mono"/>
              </a:rPr>
              <a:t>addEventListener</a:t>
            </a:r>
            <a: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(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＇click＇</a:t>
            </a:r>
            <a:r>
              <a:rPr lang="ko-KR" altLang="ko-KR" dirty="0" smtClean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, 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e =&gt; 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{</a:t>
            </a:r>
            <a:b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lang="ko-KR" altLang="ko-KR" dirty="0">
                <a:solidFill>
                  <a:srgbClr val="56A8F5"/>
                </a:solidFill>
                <a:latin typeface="Arial Unicode MS" panose="020B0604020202020204" pitchFamily="50" charset="-127"/>
                <a:ea typeface="JetBrains Mono"/>
              </a:rPr>
              <a:t>alert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(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＇Box 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clicked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!＇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)</a:t>
            </a:r>
            <a:r>
              <a:rPr lang="ko-KR" altLang="ko-KR" dirty="0" smtClean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;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}</a:t>
            </a: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)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;</a:t>
            </a:r>
            <a:b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}</a:t>
            </a:r>
            <a:b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lang="ko-KR" altLang="ko-KR" dirty="0">
                <a:solidFill>
                  <a:srgbClr val="E8BA36"/>
                </a:solidFill>
                <a:latin typeface="Arial Unicode MS" panose="020B0604020202020204" pitchFamily="50" charset="-127"/>
                <a:ea typeface="JetBrains Mono"/>
              </a:rPr>
              <a:t>})</a:t>
            </a:r>
            <a: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;</a:t>
            </a:r>
            <a:br>
              <a:rPr lang="ko-KR" altLang="ko-KR" dirty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 smtClean="0">
                <a:solidFill>
                  <a:srgbClr val="BCBEC4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&lt;/script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en-US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&lt;body&gt;</a:t>
            </a:r>
            <a:b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a-scene</a:t>
            </a:r>
            <a:b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vr-mode-ui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=＂enabled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: 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false＂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cursor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='rayOrigin: mouse'</a:t>
            </a:r>
            <a:b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raycaster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='near: 0; far: 50000'</a:t>
            </a:r>
            <a:b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arjs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='sourceType: webcam; </a:t>
            </a:r>
            <a: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videoTexture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: true; debugUIEnabled: false;'</a:t>
            </a:r>
            <a:b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renderer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='antialias: true; alpha: true'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&lt;a-camera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gps-new-camera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='simulateLatitude: 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51.049; simulateLongitude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: 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-0.723'</a:t>
            </a:r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&gt;&lt;/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a-camera&gt;</a:t>
            </a:r>
            <a:b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        &lt;a-box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gps-new-entity-place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='latitude: 51.0596; longitude: -0.7170'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='red'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scale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='200 200 200'</a:t>
            </a:r>
            <a:b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  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clicker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&gt;&lt;/a-box&gt;</a:t>
            </a:r>
            <a:b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&lt;/a-scene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en-US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/</a:t>
            </a:r>
            <a:r>
              <a:rPr lang="ko-KR" altLang="ko-KR" dirty="0" smtClean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body</a:t>
            </a:r>
            <a:r>
              <a:rPr lang="ko-KR" altLang="ko-KR" dirty="0">
                <a:solidFill>
                  <a:srgbClr val="54A857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endParaRPr lang="en-US" altLang="ko-KR" dirty="0" smtClean="0">
              <a:solidFill>
                <a:srgbClr val="359FF4"/>
              </a:solidFill>
              <a:latin typeface="Arial Unicode MS" panose="020B0604020202020204" pitchFamily="50" charset="-127"/>
              <a:ea typeface="JetBrains Mono"/>
            </a:endParaRPr>
          </a:p>
        </p:txBody>
      </p:sp>
      <p:sp>
        <p:nvSpPr>
          <p:cNvPr id="10" name="내용 개체 틀 8"/>
          <p:cNvSpPr txBox="1">
            <a:spLocks/>
          </p:cNvSpPr>
          <p:nvPr/>
        </p:nvSpPr>
        <p:spPr>
          <a:xfrm>
            <a:off x="6528262" y="792480"/>
            <a:ext cx="3940233" cy="889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/>
              <a:t>컴포넌트를 부착한 객체에 클릭 </a:t>
            </a:r>
            <a:r>
              <a:rPr lang="ko-KR" altLang="en-US" sz="2400" dirty="0" err="1" smtClean="0"/>
              <a:t>이벤트리스너를</a:t>
            </a:r>
            <a:r>
              <a:rPr lang="ko-KR" altLang="en-US" sz="2400" dirty="0" smtClean="0"/>
              <a:t> 적용</a:t>
            </a:r>
            <a:endParaRPr lang="ko-KR" altLang="en-US" sz="2400" dirty="0"/>
          </a:p>
        </p:txBody>
      </p:sp>
      <p:sp>
        <p:nvSpPr>
          <p:cNvPr id="11" name="내용 개체 틀 8"/>
          <p:cNvSpPr txBox="1">
            <a:spLocks/>
          </p:cNvSpPr>
          <p:nvPr/>
        </p:nvSpPr>
        <p:spPr>
          <a:xfrm>
            <a:off x="6528262" y="4497792"/>
            <a:ext cx="4934989" cy="13044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/>
              <a:t>카메라 </a:t>
            </a:r>
            <a:r>
              <a:rPr lang="ko-KR" altLang="en-US" sz="2400" dirty="0" err="1" smtClean="0"/>
              <a:t>엔티티와</a:t>
            </a:r>
            <a:r>
              <a:rPr lang="ko-KR" altLang="en-US" sz="2400" dirty="0" smtClean="0"/>
              <a:t> 박스 </a:t>
            </a:r>
            <a:r>
              <a:rPr lang="ko-KR" altLang="en-US" sz="2400" dirty="0" err="1" smtClean="0"/>
              <a:t>엔티티를</a:t>
            </a:r>
            <a:r>
              <a:rPr lang="ko-KR" altLang="en-US" sz="2400" dirty="0" smtClean="0"/>
              <a:t> 선언하고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가상 </a:t>
            </a:r>
            <a:r>
              <a:rPr lang="en-US" altLang="ko-KR" sz="2400" dirty="0" smtClean="0"/>
              <a:t>GPS </a:t>
            </a:r>
            <a:r>
              <a:rPr lang="ko-KR" altLang="en-US" sz="2400" dirty="0" smtClean="0"/>
              <a:t>좌표에 생성한 다음 박스에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위에서 선언한 </a:t>
            </a:r>
            <a:r>
              <a:rPr lang="en-US" altLang="ko-KR" sz="2400" dirty="0" smtClean="0"/>
              <a:t>clicker </a:t>
            </a:r>
            <a:r>
              <a:rPr lang="ko-KR" altLang="en-US" sz="2400" dirty="0" smtClean="0"/>
              <a:t>컴포넌트를 부착</a:t>
            </a:r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88772" y="58189"/>
            <a:ext cx="288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클릭 이벤트 컴포넌트 예제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239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7119464" cy="4015047"/>
          </a:xfrm>
          <a:prstGeom prst="rect">
            <a:avLst/>
          </a:prstGeom>
        </p:spPr>
      </p:pic>
      <p:pic>
        <p:nvPicPr>
          <p:cNvPr id="17" name="AR.js Click Places Example - Chrome 2024-04-24 16-34-53 (online-video-cutter.com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7644" y="1892316"/>
            <a:ext cx="9224356" cy="4965684"/>
          </a:xfrm>
        </p:spPr>
      </p:pic>
      <p:sp>
        <p:nvSpPr>
          <p:cNvPr id="18" name="TextBox 17"/>
          <p:cNvSpPr txBox="1"/>
          <p:nvPr/>
        </p:nvSpPr>
        <p:spPr>
          <a:xfrm>
            <a:off x="7119465" y="116378"/>
            <a:ext cx="4983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커스텀</a:t>
            </a:r>
            <a:r>
              <a:rPr lang="ko-KR" altLang="en-US" dirty="0" smtClean="0"/>
              <a:t> 태그를 통해 선언된 시각 요소는 실제로는 </a:t>
            </a:r>
            <a:r>
              <a:rPr lang="en-US" altLang="ko-KR" dirty="0" smtClean="0"/>
              <a:t>&lt;canvas&gt; </a:t>
            </a:r>
            <a:r>
              <a:rPr lang="ko-KR" altLang="en-US" dirty="0" smtClean="0"/>
              <a:t>요소와 같은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요소로 변환되고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클릭 이벤트 </a:t>
            </a:r>
            <a:r>
              <a:rPr lang="ko-KR" altLang="en-US" dirty="0" err="1" smtClean="0"/>
              <a:t>리스너와</a:t>
            </a:r>
            <a:r>
              <a:rPr lang="ko-KR" altLang="en-US" dirty="0" smtClean="0"/>
              <a:t> 같은 등록된 상호작용 요소는 실시간으로 </a:t>
            </a:r>
            <a:r>
              <a:rPr lang="en-US" altLang="ko-KR" dirty="0" smtClean="0"/>
              <a:t>Style </a:t>
            </a:r>
            <a:r>
              <a:rPr lang="ko-KR" altLang="en-US" dirty="0" smtClean="0"/>
              <a:t>요소를 변경하면서 작동</a:t>
            </a:r>
            <a:endParaRPr lang="en-US" altLang="ko-KR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0" y="4015047"/>
            <a:ext cx="28845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Three.js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엔티티는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HTML DOM</a:t>
            </a:r>
            <a:r>
              <a:rPr lang="ko-KR" altLang="en-US" dirty="0" smtClean="0"/>
              <a:t>상의 실제 요소가 아닌</a:t>
            </a:r>
            <a:r>
              <a:rPr lang="en-US" altLang="ko-KR" dirty="0"/>
              <a:t> </a:t>
            </a:r>
            <a:r>
              <a:rPr lang="en-US" altLang="ko-KR" dirty="0" smtClean="0"/>
              <a:t>Canvas</a:t>
            </a:r>
            <a:r>
              <a:rPr lang="ko-KR" altLang="en-US" dirty="0" smtClean="0"/>
              <a:t>에 그려진 그래픽 요소이기 때문에 </a:t>
            </a:r>
            <a:r>
              <a:rPr lang="en-US" altLang="ko-KR" dirty="0" smtClean="0"/>
              <a:t>A-Frame </a:t>
            </a:r>
            <a:r>
              <a:rPr lang="ko-KR" altLang="en-US" dirty="0" smtClean="0"/>
              <a:t>컴포넌트 없이 구현하려면 </a:t>
            </a:r>
            <a:r>
              <a:rPr lang="en-US" altLang="ko-KR" dirty="0" smtClean="0"/>
              <a:t>Three.js</a:t>
            </a:r>
            <a:r>
              <a:rPr lang="ko-KR" altLang="en-US" dirty="0"/>
              <a:t> </a:t>
            </a:r>
            <a:r>
              <a:rPr lang="ko-KR" altLang="en-US" dirty="0" smtClean="0"/>
              <a:t>엔진에서 </a:t>
            </a:r>
            <a:r>
              <a:rPr lang="ko-KR" altLang="en-US" dirty="0" err="1" smtClean="0"/>
              <a:t>엔티티의</a:t>
            </a:r>
            <a:r>
              <a:rPr lang="ko-KR" altLang="en-US" dirty="0" smtClean="0"/>
              <a:t> 화면상의 절대값을 가져와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클릭 좌표의 </a:t>
            </a:r>
            <a:r>
              <a:rPr lang="ko-KR" altLang="en-US" dirty="0" err="1" smtClean="0"/>
              <a:t>제어문으로</a:t>
            </a:r>
            <a:r>
              <a:rPr lang="ko-KR" altLang="en-US" dirty="0" smtClean="0"/>
              <a:t> 구현해야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72590" y="0"/>
            <a:ext cx="288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실제 작동하는 모습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63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3D </a:t>
            </a:r>
            <a:r>
              <a:rPr lang="ko-KR" alt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모델</a:t>
            </a:r>
            <a:endParaRPr lang="ko-KR" alt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Khronos</a:t>
            </a:r>
            <a:r>
              <a:rPr lang="en-US" altLang="ko-KR" dirty="0" smtClean="0"/>
              <a:t> </a:t>
            </a:r>
            <a:r>
              <a:rPr lang="ko-KR" altLang="en-US" dirty="0" smtClean="0"/>
              <a:t>표준인 </a:t>
            </a:r>
            <a:r>
              <a:rPr lang="en-US" altLang="ko-KR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glTF</a:t>
            </a:r>
            <a:r>
              <a:rPr lang="ko-KR" altLang="en-US" dirty="0" smtClean="0"/>
              <a:t>파일을 기본으로 지원하며 커뮤니티 컴포넌트를 통해 </a:t>
            </a:r>
            <a:r>
              <a:rPr lang="en-US" altLang="ko-KR" dirty="0" smtClean="0"/>
              <a:t>FBX</a:t>
            </a:r>
            <a:r>
              <a:rPr lang="ko-KR" altLang="en-US" dirty="0" smtClean="0"/>
              <a:t>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심지어 </a:t>
            </a:r>
            <a:r>
              <a:rPr lang="en-US" altLang="ko-KR" dirty="0" smtClean="0"/>
              <a:t>JSON</a:t>
            </a:r>
            <a:r>
              <a:rPr lang="ko-KR" altLang="en-US" dirty="0" smtClean="0"/>
              <a:t>등 다양한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모델을 </a:t>
            </a:r>
            <a:r>
              <a:rPr lang="ko-KR" altLang="en-US" dirty="0" err="1" smtClean="0"/>
              <a:t>로드할</a:t>
            </a:r>
            <a:r>
              <a:rPr lang="ko-KR" altLang="en-US" dirty="0" smtClean="0"/>
              <a:t> 수 있음</a:t>
            </a:r>
            <a:r>
              <a:rPr lang="en-US" altLang="ko-KR" dirty="0" smtClean="0"/>
              <a:t>. </a:t>
            </a:r>
          </a:p>
          <a:p>
            <a:r>
              <a:rPr lang="en-US" altLang="ko-KR" dirty="0" err="1" smtClean="0">
                <a:solidFill>
                  <a:srgbClr val="B4C7E7"/>
                </a:solidFill>
              </a:rPr>
              <a:t>glTF</a:t>
            </a:r>
            <a:r>
              <a:rPr lang="ko-KR" altLang="en-US" dirty="0" smtClean="0"/>
              <a:t>는 효율적으로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모델을 전송하기 위해 만들어진 표준이며</a:t>
            </a:r>
            <a:r>
              <a:rPr lang="en-US" altLang="ko-KR" dirty="0" smtClean="0"/>
              <a:t>, COLLADA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FBX</a:t>
            </a:r>
            <a:r>
              <a:rPr lang="ko-KR" altLang="en-US" dirty="0" smtClean="0"/>
              <a:t>에서 변환될 수 있음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smtClean="0"/>
              <a:t>(.PSD</a:t>
            </a:r>
            <a:r>
              <a:rPr lang="ko-KR" altLang="en-US" dirty="0" smtClean="0"/>
              <a:t>파일과 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WebP</a:t>
            </a:r>
            <a:r>
              <a:rPr lang="ko-KR" altLang="en-US" dirty="0" smtClean="0"/>
              <a:t>파일의 관계와 유사함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.</a:t>
            </a:r>
            <a:r>
              <a:rPr lang="en-US" altLang="ko-KR" dirty="0" smtClean="0"/>
              <a:t>getObject3D()</a:t>
            </a:r>
            <a:r>
              <a:rPr lang="ko-KR" altLang="en-US" dirty="0" smtClean="0"/>
              <a:t>를 이용해 </a:t>
            </a:r>
            <a:r>
              <a:rPr lang="en-US" altLang="ko-KR" dirty="0" smtClean="0"/>
              <a:t>three.js </a:t>
            </a:r>
            <a:r>
              <a:rPr lang="ko-KR" altLang="en-US" dirty="0" smtClean="0"/>
              <a:t>문법으로 직접적으로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모델의 </a:t>
            </a:r>
            <a:r>
              <a:rPr lang="ko-KR" altLang="en-US" dirty="0" err="1" smtClean="0"/>
              <a:t>머티리얼과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메시를</a:t>
            </a:r>
            <a:r>
              <a:rPr lang="ko-KR" altLang="en-US" dirty="0" smtClean="0"/>
              <a:t> 수정할 수 있고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glTF</a:t>
            </a:r>
            <a:r>
              <a:rPr lang="ko-KR" altLang="en-US" dirty="0" smtClean="0"/>
              <a:t>파일로 된 모션이나 애니메이션의 동작을 제어하는 것도 가능함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9548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mtClean="0"/>
              <a:t>본 자료는 미완으로 자바스크립트 </a:t>
            </a:r>
            <a:r>
              <a:rPr lang="ko-KR" altLang="en-US" dirty="0" smtClean="0"/>
              <a:t>상에서 개발되는 일부 내용과 사용빈도가 높은 </a:t>
            </a:r>
            <a:r>
              <a:rPr lang="en-US" altLang="ko-KR" dirty="0" smtClean="0"/>
              <a:t>three.js </a:t>
            </a:r>
            <a:r>
              <a:rPr lang="ko-KR" altLang="en-US" dirty="0" smtClean="0"/>
              <a:t>문법에 대해 추가 기술 할 예정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329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1669473" y="481505"/>
            <a:ext cx="8970818" cy="598702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ECS(</a:t>
            </a:r>
            <a:r>
              <a:rPr lang="ko-KR" altLang="en-US" dirty="0" err="1" smtClean="0"/>
              <a:t>엔티티</a:t>
            </a:r>
            <a:r>
              <a:rPr lang="en-US" altLang="ko-KR" dirty="0" smtClean="0"/>
              <a:t>-</a:t>
            </a:r>
            <a:r>
              <a:rPr lang="ko-KR" altLang="en-US" dirty="0" smtClean="0"/>
              <a:t>컴포넌트</a:t>
            </a:r>
            <a:r>
              <a:rPr lang="en-US" altLang="ko-KR" dirty="0" smtClean="0"/>
              <a:t>-</a:t>
            </a:r>
            <a:r>
              <a:rPr lang="ko-KR" altLang="en-US" dirty="0" smtClean="0"/>
              <a:t>시스템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아키텍쳐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idx="1"/>
          </p:nvPr>
        </p:nvSpPr>
        <p:spPr>
          <a:xfrm>
            <a:off x="426027" y="1268672"/>
            <a:ext cx="11339946" cy="2763001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주로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그래픽스나 게임 개발에 사용되는 데이터 지향 프로그래밍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아키텍쳐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서비스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구현하는 시스템과</a:t>
            </a:r>
            <a:r>
              <a:rPr lang="en-US" altLang="ko-KR" dirty="0" smtClean="0"/>
              <a:t>, </a:t>
            </a:r>
            <a:br>
              <a:rPr lang="en-US" altLang="ko-KR" dirty="0" smtClean="0"/>
            </a:br>
            <a:r>
              <a:rPr lang="ko-KR" altLang="en-US" dirty="0" smtClean="0"/>
              <a:t>시스템 내에서 한 가지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측면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의 데이터를 보유하는 단위 값 객체인 컴포넌트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컴포넌트들의 집합이며 여러 개의 시스템의 주제가 되고 비즈니스 상의 </a:t>
            </a:r>
            <a:r>
              <a:rPr lang="ko-KR" altLang="en-US" dirty="0" err="1" smtClean="0"/>
              <a:t>엔티티와</a:t>
            </a:r>
            <a:r>
              <a:rPr lang="ko-KR" altLang="en-US" dirty="0" smtClean="0"/>
              <a:t> 대응되는 일종의 인덱스인 </a:t>
            </a:r>
            <a:r>
              <a:rPr lang="ko-KR" altLang="en-US" dirty="0" err="1" smtClean="0"/>
              <a:t>엔티티로</a:t>
            </a:r>
            <a:r>
              <a:rPr lang="ko-KR" altLang="en-US" dirty="0" smtClean="0"/>
              <a:t> 구성 됨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72" y="4095273"/>
            <a:ext cx="5086006" cy="217252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628" y="4095273"/>
            <a:ext cx="6315900" cy="217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84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A-Frame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선언형</a:t>
            </a:r>
            <a:r>
              <a:rPr lang="ko-KR" altLang="en-US" dirty="0" smtClean="0"/>
              <a:t> 개발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A-Frame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그래픽스 엔진인 </a:t>
            </a:r>
            <a:r>
              <a:rPr lang="en-US" altLang="ko-KR" dirty="0" smtClean="0"/>
              <a:t>Three.js</a:t>
            </a:r>
            <a:r>
              <a:rPr lang="ko-KR" altLang="en-US" dirty="0" smtClean="0"/>
              <a:t>를 활용하기 위한 </a:t>
            </a:r>
            <a:r>
              <a:rPr lang="ko-KR" altLang="en-US" dirty="0" err="1" smtClean="0"/>
              <a:t>엔티티</a:t>
            </a:r>
            <a:r>
              <a:rPr lang="en-US" altLang="ko-KR" dirty="0" smtClean="0"/>
              <a:t>-</a:t>
            </a:r>
            <a:r>
              <a:rPr lang="ko-KR" altLang="en-US" dirty="0" smtClean="0"/>
              <a:t>컴포넌트 기반의 시스템을 제공하는 프레임워크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화면 상에 나타나야 하는 </a:t>
            </a:r>
            <a:r>
              <a:rPr lang="ko-KR" altLang="en-US" dirty="0" err="1" smtClean="0"/>
              <a:t>엔티티</a:t>
            </a:r>
            <a:r>
              <a:rPr lang="ko-KR" altLang="en-US" dirty="0" smtClean="0"/>
              <a:t> 외에도 아니라 카메라</a:t>
            </a:r>
            <a:r>
              <a:rPr lang="en-US" altLang="ko-KR" dirty="0" smtClean="0"/>
              <a:t>, VR </a:t>
            </a:r>
            <a:r>
              <a:rPr lang="ko-KR" altLang="en-US" dirty="0" smtClean="0"/>
              <a:t>장비를 조작하는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손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등은 모두 특정한 </a:t>
            </a:r>
            <a:r>
              <a:rPr lang="ko-KR" altLang="en-US" dirty="0" err="1" smtClean="0"/>
              <a:t>콜백</a:t>
            </a:r>
            <a:r>
              <a:rPr lang="ko-KR" altLang="en-US" dirty="0" smtClean="0"/>
              <a:t> 함수와 데이터 바인딩을 지원하는 </a:t>
            </a:r>
            <a:r>
              <a:rPr lang="ko-KR" altLang="en-US" dirty="0" err="1" smtClean="0"/>
              <a:t>엔티티로</a:t>
            </a:r>
            <a:r>
              <a:rPr lang="ko-KR" altLang="en-US" dirty="0" smtClean="0"/>
              <a:t> 취급되며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이를 바탕으로 </a:t>
            </a:r>
            <a:r>
              <a:rPr lang="en-US" altLang="ko-KR" dirty="0" smtClean="0"/>
              <a:t>A-Frame </a:t>
            </a:r>
            <a:r>
              <a:rPr lang="ko-KR" altLang="en-US" dirty="0" smtClean="0"/>
              <a:t>시스템이 </a:t>
            </a:r>
            <a:r>
              <a:rPr lang="en-US" altLang="ko-KR" dirty="0" smtClean="0"/>
              <a:t>Three.js</a:t>
            </a:r>
            <a:r>
              <a:rPr lang="ko-KR" altLang="en-US" dirty="0"/>
              <a:t> </a:t>
            </a:r>
            <a:r>
              <a:rPr lang="ko-KR" altLang="en-US" dirty="0" smtClean="0"/>
              <a:t>엔진을 이용해 필요한 </a:t>
            </a:r>
            <a:r>
              <a:rPr lang="ko-KR" altLang="en-US" dirty="0" err="1" smtClean="0"/>
              <a:t>렌더링을</a:t>
            </a:r>
            <a:r>
              <a:rPr lang="ko-KR" altLang="en-US" dirty="0" smtClean="0"/>
              <a:t> 수행함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AR </a:t>
            </a:r>
            <a:r>
              <a:rPr lang="ko-KR" altLang="en-US" dirty="0" smtClean="0"/>
              <a:t>환경을 구축 할 때 필요한 루트 환경 구축에서부터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개별 </a:t>
            </a:r>
            <a:r>
              <a:rPr lang="ko-KR" altLang="en-US" dirty="0" err="1" smtClean="0"/>
              <a:t>엔티티에</a:t>
            </a:r>
            <a:r>
              <a:rPr lang="ko-KR" altLang="en-US" dirty="0" smtClean="0"/>
              <a:t> 대한 초기화와 생명주기 관리</a:t>
            </a:r>
            <a:r>
              <a:rPr lang="en-US" altLang="ko-KR" dirty="0" smtClean="0"/>
              <a:t>, API </a:t>
            </a:r>
            <a:r>
              <a:rPr lang="ko-KR" altLang="en-US" dirty="0" smtClean="0"/>
              <a:t>호출 등에 필요한 대량의 보일러플레이트를 태그 선언만으로 생략할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필요 시 순수 </a:t>
            </a:r>
            <a:r>
              <a:rPr lang="en-US" altLang="ko-KR" dirty="0" smtClean="0"/>
              <a:t>Three.js </a:t>
            </a:r>
            <a:r>
              <a:rPr lang="ko-KR" altLang="en-US" dirty="0" smtClean="0"/>
              <a:t>문법 역시 사용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564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409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dirty="0" smtClean="0"/>
              <a:t>HTML</a:t>
            </a:r>
            <a:r>
              <a:rPr lang="ko-KR" altLang="en-US" dirty="0" smtClean="0"/>
              <a:t>상의 기본 구성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half" idx="1"/>
          </p:nvPr>
        </p:nvSpPr>
        <p:spPr>
          <a:xfrm>
            <a:off x="838200" y="1105593"/>
            <a:ext cx="5181600" cy="5071370"/>
          </a:xfrm>
        </p:spPr>
        <p:txBody>
          <a:bodyPr>
            <a:normAutofit fontScale="92500" lnSpcReduction="10000"/>
          </a:bodyPr>
          <a:lstStyle/>
          <a:p>
            <a:pPr marL="0" lv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&lt;a-scene </a:t>
            </a:r>
            <a:r>
              <a:rPr lang="ko-KR" altLang="ko-KR" dirty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embedded arjs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endParaRPr lang="en-US" altLang="ko-KR" dirty="0" smtClean="0">
              <a:solidFill>
                <a:srgbClr val="359FF4"/>
              </a:solidFill>
              <a:latin typeface="Arial Unicode MS" panose="020B0604020202020204" pitchFamily="50" charset="-127"/>
              <a:ea typeface="JetBrains Mono"/>
            </a:endParaRP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   </a:t>
            </a:r>
            <a:r>
              <a:rPr lang="ko-KR" altLang="ko-KR" dirty="0" smtClean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&lt;</a:t>
            </a:r>
            <a:r>
              <a:rPr lang="ko-KR" altLang="ko-KR" dirty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a-assets</a:t>
            </a:r>
            <a:r>
              <a:rPr lang="ko-KR" altLang="ko-KR" dirty="0" smtClean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&gt;</a:t>
            </a:r>
            <a:endParaRPr lang="en-US" altLang="ko-KR" dirty="0" smtClean="0">
              <a:solidFill>
                <a:srgbClr val="FFFF00"/>
              </a:solidFill>
              <a:latin typeface="Arial Unicode MS" panose="020B0604020202020204" pitchFamily="50" charset="-127"/>
              <a:ea typeface="Fira Mono"/>
            </a:endParaRP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dirty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</a:t>
            </a:r>
            <a:r>
              <a:rPr lang="en-US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      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&lt;</a:t>
            </a:r>
            <a:r>
              <a:rPr lang="en-US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video </a:t>
            </a:r>
            <a:r>
              <a:rPr lang="ko-KR" altLang="ko-KR" dirty="0" smtClean="0">
                <a:solidFill>
                  <a:srgbClr val="E96900"/>
                </a:solidFill>
                <a:latin typeface="Arial Unicode MS" panose="020B0604020202020204" pitchFamily="50" charset="-127"/>
                <a:ea typeface="Fira Mono"/>
              </a:rPr>
              <a:t>id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=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“</a:t>
            </a:r>
            <a:r>
              <a:rPr lang="en-US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vid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"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</a:t>
            </a:r>
            <a:endParaRPr lang="en-US" altLang="ko-KR" dirty="0" smtClean="0">
              <a:solidFill>
                <a:srgbClr val="2973B7"/>
              </a:solidFill>
              <a:latin typeface="Arial Unicode MS" panose="020B0604020202020204" pitchFamily="50" charset="-127"/>
              <a:ea typeface="Fira Mono"/>
            </a:endParaRP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dirty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</a:t>
            </a:r>
            <a:r>
              <a:rPr lang="en-US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             </a:t>
            </a:r>
            <a:r>
              <a:rPr lang="ko-KR" altLang="ko-KR" dirty="0" smtClean="0">
                <a:solidFill>
                  <a:srgbClr val="E96900"/>
                </a:solidFill>
                <a:latin typeface="Arial Unicode MS" panose="020B0604020202020204" pitchFamily="50" charset="-127"/>
                <a:ea typeface="Fira Mono"/>
              </a:rPr>
              <a:t>src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=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“</a:t>
            </a:r>
            <a:r>
              <a:rPr lang="en-US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video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.</a:t>
            </a:r>
            <a:r>
              <a:rPr lang="en-US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mp4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"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&gt;</a:t>
            </a:r>
            <a:endParaRPr lang="en-US" altLang="ko-KR" dirty="0" smtClean="0">
              <a:solidFill>
                <a:srgbClr val="525252"/>
              </a:solidFill>
              <a:latin typeface="Arial Unicode MS" panose="020B0604020202020204" pitchFamily="50" charset="-127"/>
              <a:ea typeface="Fira Mono"/>
            </a:endParaRP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dirty="0">
                <a:solidFill>
                  <a:srgbClr val="525252"/>
                </a:solidFill>
                <a:latin typeface="Arial Unicode MS" panose="020B0604020202020204" pitchFamily="50" charset="-127"/>
                <a:ea typeface="Fira Mono"/>
              </a:rPr>
              <a:t> </a:t>
            </a:r>
            <a:r>
              <a:rPr lang="en-US" altLang="ko-KR" dirty="0" smtClean="0">
                <a:solidFill>
                  <a:srgbClr val="525252"/>
                </a:solidFill>
                <a:latin typeface="Arial Unicode MS" panose="020B0604020202020204" pitchFamily="50" charset="-127"/>
                <a:ea typeface="Fira Mono"/>
              </a:rPr>
              <a:t>   </a:t>
            </a:r>
            <a:r>
              <a:rPr lang="ko-KR" altLang="ko-KR" dirty="0" smtClean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&lt;/</a:t>
            </a:r>
            <a:r>
              <a:rPr lang="ko-KR" altLang="ko-KR" dirty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a-assets&gt;</a:t>
            </a:r>
            <a:r>
              <a:rPr lang="ko-KR" altLang="ko-KR" sz="2000" dirty="0">
                <a:solidFill>
                  <a:srgbClr val="FFFF00"/>
                </a:solidFill>
              </a:rPr>
              <a:t> </a:t>
            </a:r>
            <a:endParaRPr lang="ko-KR" altLang="ko-KR" sz="5400" dirty="0">
              <a:solidFill>
                <a:srgbClr val="FFFF00"/>
              </a:solidFill>
              <a:latin typeface="Arial" panose="020B0604020202020204" pitchFamily="34" charset="0"/>
            </a:endParaRP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a-marker</a:t>
            </a:r>
            <a:r>
              <a:rPr lang="en-US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en-US" altLang="ko-KR" dirty="0" smtClean="0">
                <a:solidFill>
                  <a:srgbClr val="E96900"/>
                </a:solidFill>
                <a:latin typeface="Arial Unicode MS" panose="020B0604020202020204" pitchFamily="50" charset="-127"/>
                <a:ea typeface="JetBrains Mono"/>
              </a:rPr>
              <a:t>preset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=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“</a:t>
            </a:r>
            <a:r>
              <a:rPr lang="en-US" altLang="ko-KR" dirty="0" err="1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hiro</a:t>
            </a:r>
            <a:r>
              <a:rPr lang="ko-KR" altLang="ko-KR" dirty="0" smtClean="0">
                <a:solidFill>
                  <a:srgbClr val="44BB88"/>
                </a:solidFill>
                <a:latin typeface="Arial Unicode MS" panose="020B0604020202020204" pitchFamily="50" charset="-127"/>
                <a:ea typeface="Fira Mono"/>
              </a:rPr>
              <a:t>"</a:t>
            </a:r>
            <a:r>
              <a:rPr lang="ko-KR" altLang="ko-KR" dirty="0" smtClean="0">
                <a:solidFill>
                  <a:srgbClr val="2973B7"/>
                </a:solidFill>
                <a:latin typeface="Arial Unicode MS" panose="020B0604020202020204" pitchFamily="50" charset="-127"/>
                <a:ea typeface="Fira Mono"/>
              </a:rPr>
              <a:t> </a:t>
            </a:r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lang="ko-KR" altLang="ko-KR" dirty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&lt;a-entity </a:t>
            </a:r>
            <a:r>
              <a:rPr lang="ko-KR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src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=“</a:t>
            </a:r>
            <a: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#vid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“</a:t>
            </a:r>
            <a: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</a:t>
            </a:r>
          </a:p>
          <a:p>
            <a:pPr marL="0" lv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lang="en-US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/a</a:t>
            </a:r>
            <a:r>
              <a:rPr lang="ko-KR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-entity&gt;</a:t>
            </a:r>
            <a:br>
              <a:rPr lang="ko-KR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&lt;/a-marker&gt;</a:t>
            </a:r>
            <a:b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ko-KR" altLang="ko-KR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JetBrains Mono"/>
              </a:rPr>
              <a:t>    &lt;a-camera</a:t>
            </a:r>
            <a:r>
              <a:rPr lang="en-US" altLang="ko-KR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JetBrains Mono"/>
              </a:rPr>
              <a:t> </a:t>
            </a:r>
            <a:r>
              <a:rPr lang="ko-KR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gps-new-</a:t>
            </a:r>
            <a:r>
              <a:rPr lang="en-US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/>
            </a:r>
            <a:br>
              <a:rPr lang="en-US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en-US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       </a:t>
            </a:r>
            <a:r>
              <a:rPr lang="ko-KR" altLang="ko-KR" dirty="0" smtClean="0">
                <a:solidFill>
                  <a:srgbClr val="BABABA"/>
                </a:solidFill>
                <a:latin typeface="Arial Unicode MS" panose="020B0604020202020204" pitchFamily="50" charset="-127"/>
                <a:ea typeface="JetBrains Mono"/>
              </a:rPr>
              <a:t>camera</a:t>
            </a:r>
            <a:r>
              <a:rPr lang="ko-KR" altLang="ko-KR" dirty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='gpsMinDistance: 5</a:t>
            </a:r>
            <a:r>
              <a:rPr lang="ko-KR" altLang="ko-KR" dirty="0" smtClean="0">
                <a:solidFill>
                  <a:srgbClr val="6AAB73"/>
                </a:solidFill>
                <a:latin typeface="Arial Unicode MS" panose="020B0604020202020204" pitchFamily="50" charset="-127"/>
                <a:ea typeface="JetBrains Mono"/>
              </a:rPr>
              <a:t>'</a:t>
            </a:r>
            <a:r>
              <a:rPr lang="en-US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&gt; </a:t>
            </a:r>
            <a:br>
              <a:rPr lang="en-US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</a:br>
            <a:r>
              <a:rPr lang="en-US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lang="en-US" altLang="ko-KR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lang="ko-KR" altLang="ko-KR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 Unicode MS" panose="020B0604020202020204" pitchFamily="50" charset="-127"/>
                <a:ea typeface="JetBrains Mono"/>
              </a:rPr>
              <a:t>a-camera&gt;</a:t>
            </a:r>
            <a:endParaRPr lang="ko-KR" altLang="ko-KR" sz="6000" dirty="0" smtClean="0">
              <a:solidFill>
                <a:schemeClr val="accent2">
                  <a:lumMod val="60000"/>
                  <a:lumOff val="40000"/>
                </a:schemeClr>
              </a:solidFill>
              <a:latin typeface="Arial" panose="020B0604020202020204" pitchFamily="34" charset="0"/>
            </a:endParaRPr>
          </a:p>
          <a:p>
            <a:pPr marL="0" lv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a-scene&gt;</a:t>
            </a:r>
            <a:endParaRPr lang="ko-KR" altLang="ko-KR" sz="6000" dirty="0">
              <a:latin typeface="Arial" panose="020B0604020202020204" pitchFamily="34" charset="0"/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half" idx="2"/>
          </p:nvPr>
        </p:nvSpPr>
        <p:spPr>
          <a:xfrm>
            <a:off x="6172200" y="1105593"/>
            <a:ext cx="5181600" cy="50713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altLang="ko-KR" dirty="0" smtClean="0">
                <a:solidFill>
                  <a:srgbClr val="359FF4"/>
                </a:solidFill>
              </a:rPr>
              <a:t>scene</a:t>
            </a:r>
            <a:r>
              <a:rPr lang="ko-KR" altLang="en-US" dirty="0" smtClean="0">
                <a:solidFill>
                  <a:srgbClr val="359FF4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장면의 전역 루트 객체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전역 속성을 정의한다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en-US" altLang="ko-KR" dirty="0" smtClean="0">
                <a:solidFill>
                  <a:srgbClr val="FFFF00"/>
                </a:solidFill>
              </a:rPr>
              <a:t>assets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프리로드</a:t>
            </a:r>
            <a:r>
              <a:rPr lang="ko-KR" altLang="en-US" dirty="0" smtClean="0"/>
              <a:t> 될 </a:t>
            </a:r>
            <a:r>
              <a:rPr lang="ko-KR" altLang="en-US" dirty="0" err="1" smtClean="0"/>
              <a:t>에셋</a:t>
            </a:r>
            <a:r>
              <a:rPr lang="ko-KR" altLang="en-US" dirty="0" smtClean="0"/>
              <a:t> 선언</a:t>
            </a:r>
            <a:r>
              <a:rPr lang="en-US" altLang="ko-KR" dirty="0" smtClean="0"/>
              <a:t>. </a:t>
            </a:r>
          </a:p>
          <a:p>
            <a:pPr>
              <a:lnSpc>
                <a:spcPct val="110000"/>
              </a:lnSpc>
            </a:pPr>
            <a:r>
              <a:rPr lang="en-US" altLang="ko-KR" dirty="0" smtClean="0">
                <a:solidFill>
                  <a:srgbClr val="6E7ED9"/>
                </a:solidFill>
              </a:rPr>
              <a:t>marker</a:t>
            </a:r>
            <a:r>
              <a:rPr lang="en-US" altLang="ko-KR" dirty="0" smtClean="0"/>
              <a:t> : AR</a:t>
            </a:r>
            <a:r>
              <a:rPr lang="ko-KR" altLang="en-US" dirty="0" smtClean="0"/>
              <a:t>에 사용될 </a:t>
            </a:r>
            <a:r>
              <a:rPr lang="ko-KR" altLang="en-US" dirty="0" err="1" smtClean="0"/>
              <a:t>마커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.</a:t>
            </a:r>
            <a:r>
              <a:rPr lang="en-US" altLang="ko-KR" dirty="0" err="1" smtClean="0"/>
              <a:t>patt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이진 매트릭스</a:t>
            </a:r>
            <a:r>
              <a:rPr lang="en-US" altLang="ko-KR" dirty="0" smtClean="0"/>
              <a:t>, </a:t>
            </a:r>
            <a:r>
              <a:rPr lang="en-US" altLang="ko-KR" dirty="0" smtClean="0">
                <a:hlinkClick r:id="rId2"/>
              </a:rPr>
              <a:t>NFT</a:t>
            </a:r>
            <a:r>
              <a:rPr lang="en-US" altLang="ko-KR" dirty="0"/>
              <a:t> </a:t>
            </a:r>
            <a:r>
              <a:rPr lang="ko-KR" altLang="en-US" dirty="0" smtClean="0"/>
              <a:t>지원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en-US" altLang="ko-KR" dirty="0" smtClean="0">
                <a:solidFill>
                  <a:srgbClr val="179387"/>
                </a:solidFill>
              </a:rPr>
              <a:t>entity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모양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기능을 가진 화면 상의 객체</a:t>
            </a:r>
            <a:endParaRPr lang="en-US" altLang="ko-KR" dirty="0" smtClean="0"/>
          </a:p>
          <a:p>
            <a:pPr>
              <a:lnSpc>
                <a:spcPct val="110000"/>
              </a:lnSpc>
            </a:pPr>
            <a:r>
              <a:rPr lang="en-US" altLang="ko-KR" dirty="0" smtClean="0">
                <a:solidFill>
                  <a:srgbClr val="F4B183"/>
                </a:solidFill>
              </a:rPr>
              <a:t>camera</a:t>
            </a:r>
            <a:r>
              <a:rPr lang="en-US" altLang="ko-KR" dirty="0" smtClean="0"/>
              <a:t>: </a:t>
            </a:r>
            <a:r>
              <a:rPr lang="ko-KR" altLang="en-US" dirty="0" smtClean="0"/>
              <a:t>카메라</a:t>
            </a:r>
            <a:r>
              <a:rPr lang="en-US" altLang="ko-KR" dirty="0" smtClean="0"/>
              <a:t>. GPS </a:t>
            </a:r>
            <a:r>
              <a:rPr lang="ko-KR" altLang="en-US" dirty="0" smtClean="0"/>
              <a:t>데이터를 포함해 유저 </a:t>
            </a:r>
            <a:r>
              <a:rPr lang="ko-KR" altLang="en-US" dirty="0" err="1" smtClean="0"/>
              <a:t>엔티티를</a:t>
            </a:r>
            <a:r>
              <a:rPr lang="ko-KR" altLang="en-US" dirty="0" smtClean="0"/>
              <a:t> 대표한다</a:t>
            </a:r>
            <a:r>
              <a:rPr lang="en-US" altLang="ko-KR" dirty="0" smtClean="0"/>
              <a:t>. entity </a:t>
            </a:r>
            <a:r>
              <a:rPr lang="ko-KR" altLang="en-US" dirty="0" smtClean="0"/>
              <a:t>태그로도 선언 가능</a:t>
            </a:r>
            <a:r>
              <a:rPr lang="en-US" altLang="ko-KR" dirty="0" smtClean="0"/>
              <a:t>.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75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95796" y="255039"/>
            <a:ext cx="3599412" cy="1325563"/>
          </a:xfrm>
        </p:spPr>
        <p:txBody>
          <a:bodyPr/>
          <a:lstStyle/>
          <a:p>
            <a:pPr algn="ctr"/>
            <a:r>
              <a:rPr lang="ko-KR" altLang="ko-KR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a-scene</a:t>
            </a:r>
            <a:r>
              <a:rPr lang="en-US" altLang="ko-KR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half" idx="1"/>
          </p:nvPr>
        </p:nvSpPr>
        <p:spPr>
          <a:xfrm>
            <a:off x="473825" y="1825625"/>
            <a:ext cx="5545975" cy="4351338"/>
          </a:xfrm>
        </p:spPr>
        <p:txBody>
          <a:bodyPr>
            <a:normAutofit fontScale="92500"/>
          </a:bodyPr>
          <a:lstStyle/>
          <a:p>
            <a:r>
              <a:rPr lang="en-US" altLang="ko-KR" dirty="0" smtClean="0"/>
              <a:t>3D </a:t>
            </a:r>
            <a:r>
              <a:rPr lang="ko-KR" altLang="en-US" dirty="0" smtClean="0"/>
              <a:t>그래픽으로 </a:t>
            </a:r>
            <a:r>
              <a:rPr lang="ko-KR" altLang="en-US" dirty="0" err="1" smtClean="0"/>
              <a:t>렌더링되는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뷰의</a:t>
            </a:r>
            <a:r>
              <a:rPr lang="ko-KR" altLang="en-US" dirty="0" smtClean="0"/>
              <a:t> 전역 루트이며 전역에 걸쳐서 적용되는 컴포넌트나 설정을 담당하는 객체</a:t>
            </a:r>
            <a:r>
              <a:rPr lang="en-US" altLang="ko-KR" dirty="0" smtClean="0"/>
              <a:t>. A-Frame</a:t>
            </a:r>
            <a:r>
              <a:rPr lang="ko-KR" altLang="en-US" dirty="0" smtClean="0"/>
              <a:t>의 각 요소는 이 안에 선언된다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자체적으로 </a:t>
            </a:r>
            <a:r>
              <a:rPr lang="ko-KR" altLang="en-US" dirty="0" err="1" smtClean="0"/>
              <a:t>틱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메소드와</a:t>
            </a:r>
            <a:r>
              <a:rPr lang="ko-KR" altLang="en-US" dirty="0" smtClean="0"/>
              <a:t> 전역적으로 필요한 데이터를 담은 컴포넌트 배열을 </a:t>
            </a:r>
            <a:r>
              <a:rPr lang="ko-KR" altLang="en-US" dirty="0" err="1" smtClean="0"/>
              <a:t>프로퍼티로</a:t>
            </a:r>
            <a:r>
              <a:rPr lang="ko-KR" altLang="en-US" dirty="0" smtClean="0"/>
              <a:t> 가질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우측과 같이 기본 제공되는 컴포넌트 혹은 직접 정의한 컴포넌트를 부착하여 설정을 적용할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124066"/>
            <a:ext cx="5895975" cy="205289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5039"/>
            <a:ext cx="5895975" cy="376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00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ko-KR" dirty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a-entity</a:t>
            </a:r>
            <a:r>
              <a:rPr lang="en-US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이 태그만이 아니라 </a:t>
            </a:r>
            <a:r>
              <a:rPr lang="en-US" altLang="ko-KR" dirty="0" smtClean="0"/>
              <a:t>A-Frame</a:t>
            </a:r>
            <a:r>
              <a:rPr lang="ko-KR" altLang="en-US" dirty="0" smtClean="0"/>
              <a:t>에서 선언되는 대부분의 태그 요소는 </a:t>
            </a:r>
            <a:r>
              <a:rPr lang="ko-KR" altLang="en-US" dirty="0" err="1" smtClean="0"/>
              <a:t>아키텍쳐</a:t>
            </a:r>
            <a:r>
              <a:rPr lang="ko-KR" altLang="en-US" dirty="0" smtClean="0"/>
              <a:t> 상 </a:t>
            </a:r>
            <a:r>
              <a:rPr lang="ko-KR" altLang="en-US" dirty="0" err="1" smtClean="0"/>
              <a:t>엔티티에</a:t>
            </a:r>
            <a:r>
              <a:rPr lang="ko-KR" altLang="en-US" dirty="0" smtClean="0"/>
              <a:t> 해당함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 </a:t>
            </a:r>
            <a:r>
              <a:rPr lang="ko-KR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a-entity</a:t>
            </a:r>
            <a:r>
              <a:rPr lang="en-US" altLang="ko-KR" dirty="0" smtClean="0">
                <a:solidFill>
                  <a:srgbClr val="179387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r>
              <a:rPr lang="ko-KR" altLang="en-US" dirty="0" smtClean="0"/>
              <a:t>태그로 선언하는 것은 위치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크기 컴포넌트를 기본으로 상속받아 필요한 컴포넌트를 추가 혹은 덮어써서 사용하기 위한 일종의 </a:t>
            </a:r>
            <a:r>
              <a:rPr lang="ko-KR" altLang="en-US" dirty="0" err="1" smtClean="0"/>
              <a:t>플레이스홀더</a:t>
            </a:r>
            <a:r>
              <a:rPr lang="en-US" altLang="ko-KR" dirty="0"/>
              <a:t> </a:t>
            </a:r>
            <a:r>
              <a:rPr lang="ko-KR" altLang="en-US" dirty="0" smtClean="0"/>
              <a:t>객체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 태그 혹은 다른 </a:t>
            </a:r>
            <a:r>
              <a:rPr lang="ko-KR" altLang="en-US" dirty="0" err="1" smtClean="0"/>
              <a:t>엔티티</a:t>
            </a:r>
            <a:r>
              <a:rPr lang="ko-KR" altLang="en-US" dirty="0" smtClean="0"/>
              <a:t> 태그의 </a:t>
            </a:r>
            <a:r>
              <a:rPr lang="ko-KR" altLang="en-US" dirty="0" err="1" smtClean="0"/>
              <a:t>어트리뷰트에</a:t>
            </a:r>
            <a:r>
              <a:rPr lang="ko-KR" altLang="en-US" dirty="0" smtClean="0"/>
              <a:t> 컴포넌트를 선언하고 설정하는 것이 </a:t>
            </a:r>
            <a:r>
              <a:rPr lang="en-US" altLang="ko-KR" dirty="0" smtClean="0"/>
              <a:t>A-Frame</a:t>
            </a:r>
            <a:r>
              <a:rPr lang="ko-KR" altLang="en-US" dirty="0" smtClean="0"/>
              <a:t>에서 데이터를 제어하는 주된 방법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14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dirty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a-marker</a:t>
            </a:r>
            <a:r>
              <a:rPr lang="ko-KR" altLang="ko-KR" dirty="0" smtClean="0">
                <a:solidFill>
                  <a:srgbClr val="6E7ED9"/>
                </a:solidFill>
                <a:latin typeface="Arial Unicode MS" panose="020B0604020202020204" pitchFamily="50" charset="-127"/>
                <a:ea typeface="JetBrains Mono"/>
              </a:rPr>
              <a:t>&gt;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8382" y="2185490"/>
            <a:ext cx="8088927" cy="4058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1069" y="2185490"/>
            <a:ext cx="37373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마커</a:t>
            </a:r>
            <a:r>
              <a:rPr lang="ko-KR" altLang="en-US" dirty="0" smtClean="0"/>
              <a:t> 내부에 선언 된 </a:t>
            </a:r>
            <a:r>
              <a:rPr lang="ko-KR" altLang="en-US" dirty="0" err="1" smtClean="0"/>
              <a:t>엔티티들은</a:t>
            </a:r>
            <a:r>
              <a:rPr lang="ko-KR" altLang="en-US" dirty="0" smtClean="0"/>
              <a:t> 해당 </a:t>
            </a:r>
            <a:r>
              <a:rPr lang="ko-KR" altLang="en-US" dirty="0" err="1" smtClean="0"/>
              <a:t>마커가</a:t>
            </a:r>
            <a:r>
              <a:rPr lang="ko-KR" altLang="en-US" dirty="0" smtClean="0"/>
              <a:t> 발견 될 경우 </a:t>
            </a:r>
            <a:r>
              <a:rPr lang="ko-KR" altLang="en-US" dirty="0" err="1" smtClean="0"/>
              <a:t>마커의</a:t>
            </a:r>
            <a:r>
              <a:rPr lang="ko-KR" altLang="en-US" dirty="0" smtClean="0"/>
              <a:t> 위치를 모델 </a:t>
            </a:r>
            <a:r>
              <a:rPr lang="ko-KR" altLang="en-US" dirty="0" err="1" smtClean="0"/>
              <a:t>좌표계의</a:t>
            </a:r>
            <a:r>
              <a:rPr lang="ko-KR" altLang="en-US" dirty="0" smtClean="0"/>
              <a:t> 원점으로 </a:t>
            </a:r>
            <a:endParaRPr lang="en-US" altLang="ko-KR" dirty="0" smtClean="0"/>
          </a:p>
          <a:p>
            <a:r>
              <a:rPr lang="ko-KR" altLang="en-US" dirty="0" err="1" smtClean="0"/>
              <a:t>뷰</a:t>
            </a:r>
            <a:r>
              <a:rPr lang="ko-KR" altLang="en-US" dirty="0" smtClean="0"/>
              <a:t> 스페이스 상에 나타난다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NFT</a:t>
            </a:r>
            <a:r>
              <a:rPr lang="ko-KR" altLang="en-US" dirty="0" smtClean="0"/>
              <a:t>를 제외한 모든 </a:t>
            </a:r>
            <a:r>
              <a:rPr lang="ko-KR" altLang="en-US" dirty="0" err="1" smtClean="0"/>
              <a:t>마커는</a:t>
            </a:r>
            <a:r>
              <a:rPr lang="ko-KR" altLang="en-US" dirty="0" smtClean="0"/>
              <a:t> 명도대비를 이용하여 패턴을 검출 하기 때문에 흑백이나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적어도 </a:t>
            </a:r>
            <a:r>
              <a:rPr lang="en-US" altLang="ko-KR" dirty="0" smtClean="0"/>
              <a:t>contrast</a:t>
            </a:r>
            <a:r>
              <a:rPr lang="ko-KR" altLang="en-US" dirty="0" smtClean="0"/>
              <a:t>가 높은 이미지를 </a:t>
            </a:r>
            <a:r>
              <a:rPr lang="ko-KR" altLang="en-US" dirty="0" err="1" smtClean="0"/>
              <a:t>마커로</a:t>
            </a:r>
            <a:r>
              <a:rPr lang="ko-KR" altLang="en-US" dirty="0" smtClean="0"/>
              <a:t> 사용해야 잘 인식 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바코드처럼 기하학적으로 단순하고 대비가 명확한 이미지는 영상의 화질이 떨어지더라도 비교적 잘 추적함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66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컴포넌트</a:t>
            </a:r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내용 개체 틀 8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46964" cy="4351338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컴포넌트는 </a:t>
            </a:r>
            <a:r>
              <a:rPr lang="en-US" altLang="ko-KR" sz="2400" dirty="0" smtClean="0"/>
              <a:t>HTML</a:t>
            </a:r>
            <a:r>
              <a:rPr lang="ko-KR" altLang="en-US" sz="2400" dirty="0" smtClean="0"/>
              <a:t>상에서는 태그의 </a:t>
            </a:r>
            <a:r>
              <a:rPr lang="ko-KR" altLang="en-US" sz="2400" dirty="0" err="1" smtClean="0"/>
              <a:t>어트리뷰트로</a:t>
            </a:r>
            <a:r>
              <a:rPr lang="ko-KR" altLang="en-US" sz="2400" dirty="0" smtClean="0"/>
              <a:t> 나타나며</a:t>
            </a:r>
            <a:r>
              <a:rPr lang="en-US" altLang="ko-KR" sz="2400" dirty="0" smtClean="0"/>
              <a:t>, HTML</a:t>
            </a:r>
            <a:r>
              <a:rPr lang="ko-KR" altLang="en-US" sz="2400" dirty="0" smtClean="0"/>
              <a:t>의 다른 </a:t>
            </a:r>
            <a:r>
              <a:rPr lang="ko-KR" altLang="en-US" sz="2400" dirty="0" err="1" smtClean="0"/>
              <a:t>어트리뷰트와</a:t>
            </a:r>
            <a:r>
              <a:rPr lang="ko-KR" altLang="en-US" sz="2400" dirty="0" smtClean="0"/>
              <a:t> 마찬가지로 명시적으로 선언 되지 않더라도 태그에 맞추어 컴포넌트와 값이 생성된다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err="1" smtClean="0"/>
              <a:t>엔티티에</a:t>
            </a:r>
            <a:r>
              <a:rPr lang="ko-KR" altLang="en-US" sz="2400" dirty="0" smtClean="0"/>
              <a:t> 대한 </a:t>
            </a:r>
            <a:r>
              <a:rPr lang="ko-KR" altLang="en-US" sz="2400" dirty="0" err="1" smtClean="0"/>
              <a:t>이벤트리스너</a:t>
            </a:r>
            <a:r>
              <a:rPr lang="ko-KR" altLang="en-US" sz="2400" dirty="0" smtClean="0"/>
              <a:t> 추가</a:t>
            </a:r>
            <a:r>
              <a:rPr lang="en-US" altLang="ko-KR" sz="2400" dirty="0" smtClean="0"/>
              <a:t>, </a:t>
            </a:r>
            <a:r>
              <a:rPr lang="ko-KR" altLang="en-US" sz="2400" dirty="0" err="1" smtClean="0"/>
              <a:t>엔티티가</a:t>
            </a:r>
            <a:r>
              <a:rPr lang="ko-KR" altLang="en-US" sz="2400" dirty="0" smtClean="0"/>
              <a:t> 보유해야 하는 데이터의 관리는 컴포넌트를 통해 간편하게 달성할 수 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또한 컴포넌트의 </a:t>
            </a:r>
            <a:r>
              <a:rPr lang="en-US" altLang="ko-KR" sz="2400" dirty="0" smtClean="0"/>
              <a:t>schema </a:t>
            </a:r>
            <a:r>
              <a:rPr lang="ko-KR" altLang="en-US" sz="2400" dirty="0" smtClean="0"/>
              <a:t>네임에 </a:t>
            </a:r>
            <a:r>
              <a:rPr lang="ko-KR" altLang="en-US" sz="2400" dirty="0" err="1" smtClean="0"/>
              <a:t>프로퍼티를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할당함으로서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엔티티가</a:t>
            </a:r>
            <a:r>
              <a:rPr lang="ko-KR" altLang="en-US" sz="2400" dirty="0" smtClean="0"/>
              <a:t> 상속 할 수 있는 클래스처럼 활용 하는 것도 가능하다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pic>
        <p:nvPicPr>
          <p:cNvPr id="13" name="내용 개체 틀 1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6355" y="1825625"/>
            <a:ext cx="49132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0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838200" y="1280161"/>
            <a:ext cx="10515600" cy="492113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A-Frame</a:t>
            </a:r>
            <a:r>
              <a:rPr lang="ko-KR" altLang="en-US" sz="2400" dirty="0" smtClean="0"/>
              <a:t>이 제공하는 </a:t>
            </a:r>
            <a:r>
              <a:rPr lang="en-US" altLang="ko-KR" sz="2400" dirty="0" smtClean="0"/>
              <a:t>Asset </a:t>
            </a:r>
            <a:r>
              <a:rPr lang="en-US" altLang="ko-KR" sz="2400" dirty="0"/>
              <a:t>Management </a:t>
            </a:r>
            <a:r>
              <a:rPr lang="en-US" altLang="ko-KR" sz="2400" dirty="0" smtClean="0"/>
              <a:t>System</a:t>
            </a:r>
            <a:r>
              <a:rPr lang="ko-KR" altLang="en-US" sz="2400" dirty="0" smtClean="0"/>
              <a:t>를 사용하기 위한 태그</a:t>
            </a:r>
            <a:endParaRPr lang="en-US" altLang="ko-KR" sz="2400" dirty="0"/>
          </a:p>
          <a:p>
            <a:r>
              <a:rPr lang="ko-KR" altLang="en-US" sz="2400" dirty="0" smtClean="0"/>
              <a:t>자원을 </a:t>
            </a:r>
            <a:r>
              <a:rPr lang="ko-KR" altLang="en-US" sz="2400" dirty="0" err="1" smtClean="0"/>
              <a:t>프리</a:t>
            </a:r>
            <a:r>
              <a:rPr lang="ko-KR" altLang="en-US" sz="2400" dirty="0" smtClean="0"/>
              <a:t> 로딩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하고 캐시 할 수 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각 </a:t>
            </a:r>
            <a:r>
              <a:rPr lang="ko-KR" altLang="ko-KR" sz="2400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lang="ko-KR" altLang="ko-KR" sz="2400" dirty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a-scene</a:t>
            </a:r>
            <a:r>
              <a:rPr lang="en-US" altLang="ko-KR" sz="2400" dirty="0" smtClean="0">
                <a:solidFill>
                  <a:srgbClr val="359FF4"/>
                </a:solidFill>
                <a:latin typeface="Arial Unicode MS" panose="020B0604020202020204" pitchFamily="50" charset="-127"/>
                <a:ea typeface="JetBrains Mono"/>
              </a:rPr>
              <a:t>&gt; </a:t>
            </a:r>
            <a:r>
              <a:rPr lang="ko-KR" altLang="en-US" sz="2400" dirty="0" smtClean="0"/>
              <a:t>단위로 관리되며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내부에서 </a:t>
            </a:r>
            <a:r>
              <a:rPr lang="ko-KR" altLang="ko-KR" sz="2400" dirty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&lt;a-assets</a:t>
            </a:r>
            <a:r>
              <a:rPr lang="ko-KR" altLang="ko-KR" sz="2400" dirty="0" smtClean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&gt;</a:t>
            </a:r>
            <a:r>
              <a:rPr lang="ko-KR" altLang="en-US" sz="2400" dirty="0" smtClean="0">
                <a:solidFill>
                  <a:srgbClr val="FFFF00"/>
                </a:solidFill>
              </a:rPr>
              <a:t> </a:t>
            </a:r>
            <a:r>
              <a:rPr lang="ko-KR" altLang="en-US" sz="2400" dirty="0" smtClean="0"/>
              <a:t>태그로 선언한다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r>
              <a:rPr lang="ko-KR" altLang="en-US" sz="2400" dirty="0" smtClean="0"/>
              <a:t>각 </a:t>
            </a:r>
            <a:r>
              <a:rPr lang="en-US" altLang="ko-KR" sz="2400" dirty="0" smtClean="0">
                <a:solidFill>
                  <a:srgbClr val="FFFF00"/>
                </a:solidFill>
              </a:rPr>
              <a:t>asset</a:t>
            </a:r>
            <a:r>
              <a:rPr lang="ko-KR" altLang="en-US" sz="2400" dirty="0" smtClean="0"/>
              <a:t>을 선언할 때 </a:t>
            </a:r>
            <a:r>
              <a:rPr lang="ko-KR" altLang="en-US" sz="2400" dirty="0" err="1" smtClean="0"/>
              <a:t>선택자로서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id</a:t>
            </a:r>
            <a:r>
              <a:rPr lang="ko-KR" altLang="en-US" sz="2400" dirty="0" smtClean="0"/>
              <a:t>를 부여하고</a:t>
            </a:r>
            <a:r>
              <a:rPr lang="en-US" altLang="ko-KR" sz="2400" dirty="0" smtClean="0"/>
              <a:t>, 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=‘#foo’</a:t>
            </a:r>
            <a:r>
              <a:rPr lang="ko-KR" altLang="en-US" sz="2400" dirty="0" smtClean="0"/>
              <a:t>처럼 사용한다</a:t>
            </a:r>
            <a:r>
              <a:rPr lang="en-US" altLang="ko-KR" sz="2400" dirty="0" smtClean="0"/>
              <a:t>.</a:t>
            </a:r>
          </a:p>
          <a:p>
            <a:r>
              <a:rPr lang="en-US" altLang="ko-KR" sz="2400" dirty="0" smtClean="0"/>
              <a:t>Three.js</a:t>
            </a:r>
            <a:r>
              <a:rPr lang="ko-KR" altLang="en-US" sz="2400" dirty="0" smtClean="0"/>
              <a:t>의 </a:t>
            </a:r>
            <a:r>
              <a:rPr lang="en-US" altLang="ko-KR" sz="2400" dirty="0" err="1" smtClean="0"/>
              <a:t>FileLoader</a:t>
            </a:r>
            <a:r>
              <a:rPr lang="ko-KR" altLang="en-US" sz="2400" dirty="0" smtClean="0"/>
              <a:t>를 기반으로 작동하며</a:t>
            </a:r>
            <a:r>
              <a:rPr lang="en-US" altLang="ko-KR" sz="2400" dirty="0" smtClean="0"/>
              <a:t>, XHR</a:t>
            </a:r>
            <a:r>
              <a:rPr lang="ko-KR" altLang="en-US" sz="2400" dirty="0" smtClean="0"/>
              <a:t>로 자산을 가져오기 때문에 다른 </a:t>
            </a:r>
            <a:r>
              <a:rPr lang="en-US" altLang="ko-KR" sz="2400" dirty="0" smtClean="0"/>
              <a:t>Origin</a:t>
            </a:r>
            <a:r>
              <a:rPr lang="ko-KR" altLang="en-US" sz="2400" dirty="0" smtClean="0"/>
              <a:t>에서 자산을 가져와야 할 경우 </a:t>
            </a:r>
            <a:r>
              <a:rPr lang="en-US" altLang="ko-KR" sz="2400" dirty="0" smtClean="0"/>
              <a:t>CORS</a:t>
            </a:r>
            <a:r>
              <a:rPr lang="ko-KR" altLang="en-US" sz="2400" dirty="0" smtClean="0"/>
              <a:t>로 가져 올 필요가 있다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r>
              <a:rPr lang="en-US" altLang="ko-KR" sz="2400" dirty="0" smtClean="0">
                <a:solidFill>
                  <a:srgbClr val="FFFF00"/>
                </a:solidFill>
              </a:rPr>
              <a:t>&lt;a-asset&gt;</a:t>
            </a:r>
            <a:r>
              <a:rPr lang="en-US" altLang="ko-KR" sz="24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.</a:t>
            </a:r>
            <a:r>
              <a:rPr lang="en-US" altLang="ko-KR" sz="2400" dirty="0" err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fileloader</a:t>
            </a:r>
            <a:r>
              <a:rPr lang="ko-KR" altLang="en-US" sz="2400" dirty="0" smtClean="0"/>
              <a:t>에 </a:t>
            </a:r>
            <a:r>
              <a:rPr lang="en-US" altLang="ko-KR" sz="2400" dirty="0" err="1" smtClean="0"/>
              <a:t>FileLoader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클래스 </a:t>
            </a:r>
            <a:r>
              <a:rPr lang="ko-KR" altLang="en-US" sz="2400" dirty="0" err="1" smtClean="0"/>
              <a:t>인스턴스가</a:t>
            </a:r>
            <a:r>
              <a:rPr lang="ko-KR" altLang="en-US" sz="2400" dirty="0" smtClean="0"/>
              <a:t> 생성되어 작동한다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캐시는 </a:t>
            </a:r>
            <a:r>
              <a:rPr lang="en-US" altLang="ko-KR" sz="2400" dirty="0" smtClean="0"/>
              <a:t>XHR response</a:t>
            </a:r>
            <a:r>
              <a:rPr lang="ko-KR" altLang="en-US" sz="2400" dirty="0" smtClean="0"/>
              <a:t>의 형태로 </a:t>
            </a:r>
            <a:r>
              <a:rPr lang="en-US" altLang="ko-KR" sz="2400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THREE.Cache</a:t>
            </a:r>
            <a:r>
              <a:rPr lang="ko-KR" altLang="en-US" sz="2400" dirty="0" smtClean="0"/>
              <a:t>에 적재되어 직접 접근 할 수 있다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838200" y="326333"/>
            <a:ext cx="10515600" cy="953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ko-KR" dirty="0">
                <a:solidFill>
                  <a:srgbClr val="FFFF00"/>
                </a:solidFill>
                <a:latin typeface="Arial Unicode MS" panose="020B0604020202020204" pitchFamily="50" charset="-127"/>
                <a:ea typeface="Fira Mono"/>
              </a:rPr>
              <a:t>&lt;a-assets&gt;</a:t>
            </a:r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034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1133</TotalTime>
  <Words>699</Words>
  <Application>Microsoft Office PowerPoint</Application>
  <PresentationFormat>와이드스크린</PresentationFormat>
  <Paragraphs>67</Paragraphs>
  <Slides>13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Arial Unicode MS</vt:lpstr>
      <vt:lpstr>Fira Mono</vt:lpstr>
      <vt:lpstr>JetBrains Mono</vt:lpstr>
      <vt:lpstr>맑은 고딕</vt:lpstr>
      <vt:lpstr>Arial</vt:lpstr>
      <vt:lpstr>Calibri</vt:lpstr>
      <vt:lpstr>Calibri Light</vt:lpstr>
      <vt:lpstr>Office Theme</vt:lpstr>
      <vt:lpstr>의존성 그래프</vt:lpstr>
      <vt:lpstr>ECS(엔티티-컴포넌트-시스템) 아키텍쳐</vt:lpstr>
      <vt:lpstr>A-Frame의 선언형 개발</vt:lpstr>
      <vt:lpstr>HTML상의 기본 구성</vt:lpstr>
      <vt:lpstr>&lt;a-scene&gt;</vt:lpstr>
      <vt:lpstr>&lt;a-entity&gt;</vt:lpstr>
      <vt:lpstr>&lt;a-marker&gt;</vt:lpstr>
      <vt:lpstr>컴포넌트</vt:lpstr>
      <vt:lpstr>PowerPoint 프레젠테이션</vt:lpstr>
      <vt:lpstr>PowerPoint 프레젠테이션</vt:lpstr>
      <vt:lpstr>PowerPoint 프레젠테이션</vt:lpstr>
      <vt:lpstr>3D 모델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의존성 그래프</dc:title>
  <dc:creator>Microsoft 계정</dc:creator>
  <cp:lastModifiedBy>Microsoft 계정</cp:lastModifiedBy>
  <cp:revision>65</cp:revision>
  <dcterms:created xsi:type="dcterms:W3CDTF">2024-04-24T00:59:47Z</dcterms:created>
  <dcterms:modified xsi:type="dcterms:W3CDTF">2024-04-26T05:43:11Z</dcterms:modified>
</cp:coreProperties>
</file>

<file path=docProps/thumbnail.jpeg>
</file>